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8" r:id="rId4"/>
    <p:sldId id="273" r:id="rId5"/>
    <p:sldId id="274" r:id="rId6"/>
    <p:sldId id="275" r:id="rId7"/>
    <p:sldId id="276" r:id="rId8"/>
    <p:sldId id="277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217D9-00C0-4161-A4CA-6221E4F82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E1985E-36DB-49BC-9502-9B27FD7C6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A4E160-E66B-418C-974F-042A0393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A307C-747C-4B79-8539-8B19FB5E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8ABFA5-37D8-4BB6-AE04-44EBC2B3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7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9527E-74C6-42DE-98D9-2AA7D643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977F88-3A8C-4239-8295-D4BB7E9E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AA9E16-976D-4BF6-90EF-85F91C3F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2091E0-12A0-47EA-A062-592F804A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55629D-62BD-4186-8285-C1E682E6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6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F38D52-ACA6-4DF4-B067-1A0ED4304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B3D5A2-1662-43E4-BDC0-FBBE870AD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6748CC-3DED-4E14-92C7-791B2249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E0A3B0-55D5-4A6F-9894-1801F17E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A3B496-6E57-4BE7-9C06-5AD8000B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03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4D7975-7EC6-443C-B531-6B08D2BF7346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762196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BA07-22F9-4429-98BF-56751C58D1D9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477964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3B253C-EB57-4581-803A-8665E62DC205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959121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A2CE-DEB2-4249-96F3-F5E114622046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679267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0D5E-1352-4D46-B2F2-578023EF5CFF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726822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CE0-37F3-4947-ACC2-490A06292381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134216"/>
      </p:ext>
    </p:extLst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281476-F41C-4453-B463-59215F78A9F1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157713"/>
      </p:ext>
    </p:extLst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ED9A-FBB7-4EE1-A468-7697B6B72695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6149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51ECE-D8E0-4618-967C-D7438573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32F665-4F41-449C-8B3F-F62706E17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D2869-0706-4D65-A468-9FCA9405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88E8F4-55FC-4B82-9DCC-76064AED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523DD3-CB84-4A3A-9DE0-4B325FFA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996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bdélník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73FF-C2D2-4A8F-AAC7-E871B021F07A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17433531"/>
      </p:ext>
    </p:extLst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C0D9-4796-412B-90C8-DD2F67569F8D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35574"/>
      </p:ext>
    </p:extLst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27018B93-4C19-400E-B26F-8103C9C3FBB7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01338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20D22-F1B9-463F-9AF3-5733944B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38A803-37AF-423F-933B-4713F979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9F1009-9E44-487E-BA0A-E1B3CD76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207B6A-C8B9-40E5-A5B2-7CFF670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6B99CF-B1B4-4403-98FE-34FB78AF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8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AF8C0-297D-4999-B07B-BD96C6F1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995585-099B-414A-B985-55C8757C4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9DAAA99-8336-4160-9C8C-80F7D8859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B02215-253B-4F93-B6E6-7C148C7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11AC14-DC78-4D1A-BD56-86A7C718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ACA1A0-83B0-49D6-B257-1E128024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67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E5DC-CC24-45B1-83C3-B3BDA60A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EAD2874-5410-47AA-B9DC-55BD6CF74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E576F28-1C19-498E-A3CB-2DFC607C1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518B51C-8795-4D1D-8B7F-2B7422889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713FE4E-3A33-45CC-B34D-1FA96FA03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1FED37C-58E0-4EEC-AC02-540B0E2B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F911B80-F269-4016-BCE6-715B3CD6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66321B-1661-4F46-ABFE-6295A963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4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14F82-CAF0-42EA-813F-4E93C196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14E0CC-5A20-4C8C-9EDC-D210B28C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697813-5D23-4859-B688-5597161D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01EE72-FB5A-45E3-9F02-EE0A11B2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24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11BFB55-6AE5-438E-8D1F-EB8A2B3E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88EFD4-1183-4373-A274-202CCC4A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370186-2EB9-4F5F-B82B-794A98D0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9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31717-0102-4F2B-BEF7-A748815B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43571E-AA8B-4629-BCC7-D48D4C6CA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FCB5C34-C9B7-460D-8000-3FC11E1CC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12D3C5-1AD4-4427-B9B1-E59369EA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D71D58-DE3A-4A24-A907-76D160D0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AD33C0-A4B6-4C6F-8607-E72BC68D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81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36E80-D082-45A3-B1EC-161D8D94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8BEAC9-B0BA-4D2E-AB4F-2F766CE4A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E20A6C3-FACA-4161-BBB7-8E66A4B6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ABDC6E-05B7-4ECB-8C30-8D726F00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714C50-BA0B-4CBD-877E-DBD9CD67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693917-7979-4E19-95BA-7C019481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91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C1C4B6-3543-4FE4-9E89-973508F2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87BE80-C879-45C0-B8E7-8D6FB3A4D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51E777-7B57-4CDC-9EF0-4D4B7ABD0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E4C3-1E27-47CB-BBBD-1BF3EAE32A7B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628F3C-E061-43F4-8592-C8B317D50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6BE08D-2F5B-4250-A5F7-ED7042F35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38A75-8954-4054-B274-6A68A9EF6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461E5CB-CC24-4C6F-A1AF-F5FBA7B5E7BF}" type="datetime1">
              <a:rPr lang="cs-CZ" smtClean="0"/>
              <a:pPr/>
              <a:t>07.01.2021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34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yden.cz/rubriky/apetit/tajemstvi-zdravych-jizanu-olivovy-olej_170411.html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eshop-rychle.cz/bedynkydomu-cz/eshop/2-1-Ovocna-bedynka/0/5/32-Citron" TargetMode="External"/><Relationship Id="rId2" Type="http://schemas.openxmlformats.org/officeDocument/2006/relationships/hyperlink" Target="http://www.pikant-ostrava.cz/katalog-produktu/ocet-kvasny.php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priroda.cz/lexikon.php?detail=629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moda.cz/Kategorie/Zdravi_a_krasa/20100602_Zelenina_Je_Lepsi_Syrova_Nebo_Varena.html" TargetMode="External"/><Relationship Id="rId4" Type="http://schemas.openxmlformats.org/officeDocument/2006/relationships/hyperlink" Target="http://asz.cz/redakce/index.php?clanek=49149&amp;lanG=cs&amp;xuser=&amp;slozka=5880&amp;xsekce=6068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casopis.planetazvirat.cz/060819-tato-kup-mi-kozicku-1.html" TargetMode="External"/><Relationship Id="rId7" Type="http://schemas.openxmlformats.org/officeDocument/2006/relationships/hyperlink" Target="http://www.ialveo.cz/alveo.php" TargetMode="Externa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8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shop-rychle.cz/bedynkydomu-cz/eshop/8-1-Dalsi-nabidka-ovoce-a-zeleniny/0/5/35-Hroznove-vino/download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dy.chcemschudnut.sk/stale-chudnutie-%E2%80%93-10-najlepsich-potravin-1-cast/" TargetMode="Externa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hyperlink" Target="http://www.fler.cz/blog/drahe-kameny-sperky" TargetMode="Externa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2.wmf"/><Relationship Id="rId3" Type="http://schemas.openxmlformats.org/officeDocument/2006/relationships/hyperlink" Target="http://www.foreverlookingood.com/plum-benefits" TargetMode="External"/><Relationship Id="rId7" Type="http://schemas.openxmlformats.org/officeDocument/2006/relationships/hyperlink" Target="http://www.healthline.com/adamimage?contentId=1-002409&amp;id=18103" TargetMode="External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gif"/><Relationship Id="rId11" Type="http://schemas.openxmlformats.org/officeDocument/2006/relationships/image" Target="../media/image27.jpeg"/><Relationship Id="rId5" Type="http://schemas.openxmlformats.org/officeDocument/2006/relationships/hyperlink" Target="http://www.dinarin.cz/art_list.jsp?section=healthcare&amp;article_list_start=100" TargetMode="External"/><Relationship Id="rId10" Type="http://schemas.openxmlformats.org/officeDocument/2006/relationships/hyperlink" Target="http://www.healthline.com/adamimage?contentId=1-002409&amp;id=18104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B76E5-11C3-4ACF-A368-ADE13DB5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Opakování karboxylových kyselin-PŘIŘAĎ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4C205D-C8F3-4E8F-91A1-F245F2A0A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4414" cy="4351338"/>
          </a:xfrm>
        </p:spPr>
        <p:txBody>
          <a:bodyPr/>
          <a:lstStyle/>
          <a:p>
            <a:r>
              <a:rPr lang="cs-CZ" dirty="0" err="1"/>
              <a:t>Methanová</a:t>
            </a:r>
            <a:r>
              <a:rPr lang="cs-CZ" dirty="0"/>
              <a:t> kyselina	kapronová kyselina	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COOH</a:t>
            </a:r>
          </a:p>
          <a:p>
            <a:endParaRPr lang="cs-CZ" dirty="0"/>
          </a:p>
          <a:p>
            <a:r>
              <a:rPr lang="cs-CZ" dirty="0"/>
              <a:t>Ethanová kyselina	mravenčí kyselina		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COOH</a:t>
            </a:r>
          </a:p>
          <a:p>
            <a:endParaRPr lang="cs-CZ" dirty="0"/>
          </a:p>
          <a:p>
            <a:r>
              <a:rPr lang="cs-CZ" dirty="0"/>
              <a:t>Butanová kyselina	octová kyselina		CH</a:t>
            </a:r>
            <a:r>
              <a:rPr lang="cs-CZ" baseline="-25000" dirty="0"/>
              <a:t>3</a:t>
            </a:r>
            <a:r>
              <a:rPr lang="cs-CZ" dirty="0"/>
              <a:t>COOH</a:t>
            </a:r>
          </a:p>
          <a:p>
            <a:endParaRPr lang="cs-CZ" dirty="0"/>
          </a:p>
          <a:p>
            <a:r>
              <a:rPr lang="cs-CZ" dirty="0"/>
              <a:t>Hexanová kyselina	máselná kyselina		HCOOH</a:t>
            </a:r>
          </a:p>
        </p:txBody>
      </p:sp>
    </p:spTree>
    <p:extLst>
      <p:ext uri="{BB962C8B-B14F-4D97-AF65-F5344CB8AC3E}">
        <p14:creationId xmlns:p14="http://schemas.microsoft.com/office/powerpoint/2010/main" val="18714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58C30-E093-4998-9A8E-B61C090B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STEREAN SODNÝ A PALMITAN SODNÝ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DE81AC-F508-4A5C-8CB5-3C8FA2000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Složky mýdel</a:t>
            </a:r>
          </a:p>
          <a:p>
            <a:endParaRPr lang="cs-CZ" dirty="0"/>
          </a:p>
          <a:p>
            <a:r>
              <a:rPr lang="cs-CZ" dirty="0"/>
              <a:t>Výroba pracích a čistících prostředků = DETERGENTY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10B967-7BA4-4392-BD62-912D58FC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462" y="3578796"/>
            <a:ext cx="4092019" cy="30690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7808D7-2A90-428A-AD45-02CF9D3B2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69" t="47010" r="47732" b="29348"/>
          <a:stretch/>
        </p:blipFill>
        <p:spPr>
          <a:xfrm>
            <a:off x="9323110" y="1182196"/>
            <a:ext cx="2718847" cy="2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7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84C8D-357A-44C6-A9AA-BB9C5E24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OCTAN HLINITÝ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300DCB-00D3-4DBB-B9F0-932E47298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REAKCÍ kyseliny octové a hydroxidu sodného</a:t>
            </a:r>
          </a:p>
          <a:p>
            <a:endParaRPr lang="cs-CZ" dirty="0"/>
          </a:p>
          <a:p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COOH    +    Al(OH)</a:t>
            </a:r>
            <a:r>
              <a:rPr lang="cs-CZ" baseline="-25000" dirty="0"/>
              <a:t>3</a:t>
            </a:r>
            <a:r>
              <a:rPr lang="cs-CZ" dirty="0"/>
              <a:t>                             (CH</a:t>
            </a:r>
            <a:r>
              <a:rPr lang="cs-CZ" baseline="-25000" dirty="0"/>
              <a:t>3</a:t>
            </a:r>
            <a:r>
              <a:rPr lang="cs-CZ" dirty="0"/>
              <a:t>COO)</a:t>
            </a:r>
            <a:r>
              <a:rPr lang="cs-CZ" baseline="-25000" dirty="0"/>
              <a:t>3</a:t>
            </a:r>
            <a:r>
              <a:rPr lang="cs-CZ" dirty="0"/>
              <a:t> Al  +  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endParaRPr lang="cs-CZ" dirty="0"/>
          </a:p>
          <a:p>
            <a:r>
              <a:rPr lang="cs-CZ" dirty="0"/>
              <a:t>POUŽITÍ: obklady na otoky při štípnutí hmyzu nebo podvrknutí kotníku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7D315E5-4426-4A56-B726-8B83105C54C9}"/>
              </a:ext>
            </a:extLst>
          </p:cNvPr>
          <p:cNvCxnSpPr>
            <a:cxnSpLocks/>
          </p:cNvCxnSpPr>
          <p:nvPr/>
        </p:nvCxnSpPr>
        <p:spPr>
          <a:xfrm>
            <a:off x="4751109" y="3120272"/>
            <a:ext cx="1640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7370C17A-71D2-400A-86E1-42650809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586" y="5018252"/>
            <a:ext cx="4888312" cy="11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F2BD0-6EDB-4C2E-8173-45A4CFB1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GLUTAMAN SODNÝ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D78BBD-18B2-4E82-9279-AF3F3606E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látka s masovou chutí</a:t>
            </a:r>
          </a:p>
          <a:p>
            <a:r>
              <a:rPr lang="cs-CZ" dirty="0"/>
              <a:t>v potravinářství, zvýraznění chuti, E 621</a:t>
            </a:r>
          </a:p>
          <a:p>
            <a:r>
              <a:rPr lang="cs-CZ" dirty="0"/>
              <a:t>Nejvíce v asijské kuchyni, rozšíření do celého světa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7B5C7E-349D-43CB-8163-66B2B699E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368415"/>
            <a:ext cx="3524250" cy="23431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6702322-8A60-4BE6-98CB-A845F635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795" y="3556703"/>
            <a:ext cx="4850786" cy="27255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B5F5C4-F77E-4378-9FB6-BDE28908A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19" y="3556703"/>
            <a:ext cx="3814075" cy="25380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014B152-AF70-4D51-BEBA-5AD2D4755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984" y="4232636"/>
            <a:ext cx="3391592" cy="22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7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A9CCA-8541-41E7-A852-CB129BCF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Benzoan sodný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F7B7F6-81A6-464B-ACC3-445F33858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332"/>
            <a:ext cx="10515600" cy="4351338"/>
          </a:xfrm>
        </p:spPr>
        <p:txBody>
          <a:bodyPr/>
          <a:lstStyle/>
          <a:p>
            <a:r>
              <a:rPr lang="cs-CZ" dirty="0"/>
              <a:t>konzervační látka v ochucených nápojích</a:t>
            </a:r>
          </a:p>
          <a:p>
            <a:r>
              <a:rPr lang="cs-CZ" dirty="0"/>
              <a:t>E 211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40C2A6-C62E-4E77-B7A1-6AC49E745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3" t="24532" r="21523" b="27267"/>
          <a:stretch/>
        </p:blipFill>
        <p:spPr>
          <a:xfrm>
            <a:off x="9767697" y="992585"/>
            <a:ext cx="2329238" cy="15688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3713AF-F17E-4D21-95A3-9AC39936F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82" y="3723588"/>
            <a:ext cx="3757042" cy="24910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8B28CA-DB5B-46E7-9454-24F9999DD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706" y="2983633"/>
            <a:ext cx="3483105" cy="260896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7054305-5E3F-4EA1-9F35-87F9A49B3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724" y="2511531"/>
            <a:ext cx="3553169" cy="35531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3212074-EFAD-477A-8898-6C026041B7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02" t="15251" r="7190" b="20124"/>
          <a:stretch/>
        </p:blipFill>
        <p:spPr>
          <a:xfrm>
            <a:off x="7277491" y="155431"/>
            <a:ext cx="2705493" cy="16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76AA4-2D43-4439-B7FC-DD5F98DA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ŠŤAVELAN vápenatý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7B93AF-1D59-4893-86E7-6923F43B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VODĚ NEROZPUSTNÝ</a:t>
            </a:r>
          </a:p>
          <a:p>
            <a:r>
              <a:rPr lang="cs-CZ" dirty="0"/>
              <a:t>krystalky jehlicovitého tvaru s ostrými hranami</a:t>
            </a:r>
          </a:p>
          <a:p>
            <a:r>
              <a:rPr lang="cs-CZ" dirty="0"/>
              <a:t>škodlivý na lidské zdraví – tvorba ledvinových kamenů</a:t>
            </a:r>
          </a:p>
          <a:p>
            <a:r>
              <a:rPr lang="cs-CZ" dirty="0"/>
              <a:t> </a:t>
            </a:r>
            <a:r>
              <a:rPr lang="cs-CZ" b="1" dirty="0"/>
              <a:t>(COO)</a:t>
            </a:r>
            <a:r>
              <a:rPr lang="cs-CZ" b="1" baseline="-25000" dirty="0"/>
              <a:t>2</a:t>
            </a:r>
            <a:r>
              <a:rPr lang="cs-CZ" b="1" dirty="0"/>
              <a:t>Ca</a:t>
            </a:r>
          </a:p>
          <a:p>
            <a:r>
              <a:rPr lang="cs-CZ" dirty="0"/>
              <a:t>v rostlině DIFENBACHII, REVENI, málo – listy špenátu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ED66C0-7B42-40F2-BC8A-A65C9BA6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9743"/>
            <a:ext cx="3048000" cy="20669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A19071-93E5-419B-BF3D-0A1BF439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782" y="254769"/>
            <a:ext cx="2047875" cy="22383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34B4AF2-1239-439E-9286-DB575B55A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014" y="2960328"/>
            <a:ext cx="2649410" cy="35325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9563283-9947-4D29-A275-FBD899E12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390" y="4361027"/>
            <a:ext cx="3048000" cy="22840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C6C606-533B-4278-B61E-64CEADB34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252" y="4361027"/>
            <a:ext cx="1913522" cy="24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92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A0912-3542-4439-A006-185B6608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Vzorce solí </a:t>
            </a:r>
            <a:r>
              <a:rPr lang="cs-CZ" sz="2000" dirty="0"/>
              <a:t>do sešitu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6D026D-64BA-494E-BD88-88F391C3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Mravenčan sodný</a:t>
            </a:r>
          </a:p>
          <a:p>
            <a:endParaRPr lang="cs-CZ" dirty="0"/>
          </a:p>
          <a:p>
            <a:r>
              <a:rPr lang="cs-CZ" dirty="0"/>
              <a:t>Octan olovnatý</a:t>
            </a:r>
          </a:p>
          <a:p>
            <a:endParaRPr lang="cs-CZ" dirty="0"/>
          </a:p>
          <a:p>
            <a:r>
              <a:rPr lang="cs-CZ" dirty="0"/>
              <a:t>Palmitan draselný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27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E61F3-CAEF-4EE3-B6D6-28BF9221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5878" cy="1325563"/>
          </a:xfrm>
        </p:spPr>
        <p:txBody>
          <a:bodyPr/>
          <a:lstStyle/>
          <a:p>
            <a:r>
              <a:rPr lang="cs-CZ" b="1" dirty="0"/>
              <a:t>Doplnění karboxylových kyselin- </a:t>
            </a:r>
            <a:r>
              <a:rPr lang="cs-CZ" sz="3200" dirty="0"/>
              <a:t>zápis do sešitu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D91F47-C9CD-4492-9BDD-25999B920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Kapronová</a:t>
            </a:r>
            <a:r>
              <a:rPr lang="cs-CZ" dirty="0"/>
              <a:t> = hexanová kyselina C</a:t>
            </a:r>
            <a:r>
              <a:rPr lang="cs-CZ" baseline="-25000" dirty="0"/>
              <a:t>5</a:t>
            </a:r>
            <a:r>
              <a:rPr lang="cs-CZ" dirty="0"/>
              <a:t>H</a:t>
            </a:r>
            <a:r>
              <a:rPr lang="cs-CZ" baseline="-25000" dirty="0"/>
              <a:t>11</a:t>
            </a:r>
            <a:r>
              <a:rPr lang="cs-CZ" dirty="0"/>
              <a:t>COOH, zápach-kozel</a:t>
            </a:r>
          </a:p>
          <a:p>
            <a:endParaRPr lang="cs-CZ" dirty="0"/>
          </a:p>
          <a:p>
            <a:r>
              <a:rPr lang="cs-CZ" b="1" dirty="0"/>
              <a:t>Vinná</a:t>
            </a:r>
            <a:r>
              <a:rPr lang="cs-CZ" dirty="0"/>
              <a:t> – v plodech hroznového vína a ovoci (</a:t>
            </a:r>
            <a:r>
              <a:rPr lang="cs-CZ" dirty="0" err="1"/>
              <a:t>obs</a:t>
            </a:r>
            <a:r>
              <a:rPr lang="cs-CZ" dirty="0"/>
              <a:t>. –OH skupiny)</a:t>
            </a:r>
          </a:p>
          <a:p>
            <a:endParaRPr lang="cs-CZ" dirty="0"/>
          </a:p>
          <a:p>
            <a:r>
              <a:rPr lang="cs-CZ" b="1" dirty="0"/>
              <a:t>Jantarová </a:t>
            </a:r>
            <a:r>
              <a:rPr lang="cs-CZ" dirty="0"/>
              <a:t>– v angreštu, omlazuje buňky</a:t>
            </a:r>
          </a:p>
          <a:p>
            <a:endParaRPr lang="cs-CZ" dirty="0"/>
          </a:p>
          <a:p>
            <a:r>
              <a:rPr lang="cs-CZ" b="1" dirty="0"/>
              <a:t>Mandlová</a:t>
            </a:r>
            <a:r>
              <a:rPr lang="cs-CZ" dirty="0"/>
              <a:t> – v plodech mandlí, antibakteriální účinky</a:t>
            </a:r>
          </a:p>
          <a:p>
            <a:endParaRPr lang="cs-CZ" dirty="0"/>
          </a:p>
          <a:p>
            <a:r>
              <a:rPr lang="cs-CZ" b="1" dirty="0"/>
              <a:t>Nikotinová</a:t>
            </a:r>
            <a:r>
              <a:rPr lang="cs-CZ" dirty="0"/>
              <a:t> = niacin=vitamin B3, v plodech šípků, obilovinách</a:t>
            </a:r>
          </a:p>
        </p:txBody>
      </p:sp>
    </p:spTree>
    <p:extLst>
      <p:ext uri="{BB962C8B-B14F-4D97-AF65-F5344CB8AC3E}">
        <p14:creationId xmlns:p14="http://schemas.microsoft.com/office/powerpoint/2010/main" val="336860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08CA8-F6D7-401C-A995-9552311B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Soli karboxylových kyselin - zápis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AFE67F-5DB5-4004-B4CD-917FFD6DF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736"/>
            <a:ext cx="10515600" cy="5481263"/>
          </a:xfrm>
        </p:spPr>
        <p:txBody>
          <a:bodyPr/>
          <a:lstStyle/>
          <a:p>
            <a:r>
              <a:rPr lang="cs-CZ" sz="2400" dirty="0"/>
              <a:t>vznikají reakcí karboxylové kyseliny a zásady (hydroxidu) za vzniku soli a vody = NEUTRALIZACE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KARBOX. KYSELINA  + ZÁSADA                      SŮL               +      VODA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CH</a:t>
            </a:r>
            <a:r>
              <a:rPr lang="cs-CZ" sz="2400" baseline="-25000" dirty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COOH    +      Al(OH)</a:t>
            </a:r>
            <a:r>
              <a:rPr lang="cs-CZ" sz="2400" baseline="-25000" dirty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                            (CH</a:t>
            </a:r>
            <a:r>
              <a:rPr lang="cs-CZ" sz="2400" baseline="-25000" dirty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COO)</a:t>
            </a:r>
            <a:r>
              <a:rPr lang="cs-CZ" sz="2400" baseline="-25000" dirty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Al  +   H</a:t>
            </a:r>
            <a:r>
              <a:rPr lang="cs-CZ" sz="2400" baseline="-25000" dirty="0">
                <a:solidFill>
                  <a:prstClr val="black"/>
                </a:solidFill>
              </a:rPr>
              <a:t>2</a:t>
            </a:r>
            <a:r>
              <a:rPr lang="cs-CZ" sz="2400" dirty="0">
                <a:solidFill>
                  <a:prstClr val="black"/>
                </a:solidFill>
              </a:rPr>
              <a:t>O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/>
              <a:t>KONCOVKA SOLI  - AN od dané kyseliny</a:t>
            </a:r>
          </a:p>
          <a:p>
            <a:r>
              <a:rPr lang="cs-CZ" sz="2400" dirty="0"/>
              <a:t>Iontové sloučeniny (kation a anion)</a:t>
            </a:r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4931440D-4905-4D9C-BFF2-2C53F1DFA93C}"/>
              </a:ext>
            </a:extLst>
          </p:cNvPr>
          <p:cNvCxnSpPr>
            <a:cxnSpLocks/>
          </p:cNvCxnSpPr>
          <p:nvPr/>
        </p:nvCxnSpPr>
        <p:spPr>
          <a:xfrm>
            <a:off x="5030771" y="2420464"/>
            <a:ext cx="1065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04A66C1-D419-4EE3-8CD8-C6D0B6E82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23194"/>
              </p:ext>
            </p:extLst>
          </p:nvPr>
        </p:nvGraphicFramePr>
        <p:xfrm>
          <a:off x="2032000" y="4067667"/>
          <a:ext cx="8127999" cy="25180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796623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241570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45313162"/>
                    </a:ext>
                  </a:extLst>
                </a:gridCol>
              </a:tblGrid>
              <a:tr h="367135">
                <a:tc>
                  <a:txBody>
                    <a:bodyPr/>
                    <a:lstStyle/>
                    <a:p>
                      <a:r>
                        <a:rPr lang="cs-CZ" sz="1600" dirty="0"/>
                        <a:t>SŮL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POUŽITÍ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VZOREC  - doplň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683070"/>
                  </a:ext>
                </a:extLst>
              </a:tr>
              <a:tr h="441321">
                <a:tc>
                  <a:txBody>
                    <a:bodyPr/>
                    <a:lstStyle/>
                    <a:p>
                      <a:r>
                        <a:rPr lang="cs-CZ" sz="1600" dirty="0"/>
                        <a:t>OCTAN HLINITÝ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ODKLADY NA OTOKY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54856"/>
                  </a:ext>
                </a:extLst>
              </a:tr>
              <a:tr h="441321">
                <a:tc>
                  <a:txBody>
                    <a:bodyPr/>
                    <a:lstStyle/>
                    <a:p>
                      <a:r>
                        <a:rPr lang="cs-CZ" sz="1600" dirty="0"/>
                        <a:t>GLUTAMAN SODNÝ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ZVÝRAZNĚNÍ </a:t>
                      </a:r>
                      <a:r>
                        <a:rPr lang="cs-CZ" sz="1600" dirty="0"/>
                        <a:t>CHUTI, E621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60200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r>
                        <a:rPr lang="cs-CZ" sz="1600" dirty="0"/>
                        <a:t>BENZOAN SODNÝ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OCHUCENÉ NÁPOJE –KOFOLA E211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30345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r>
                        <a:rPr lang="cs-CZ" sz="1600" dirty="0"/>
                        <a:t>ŠTAVELAN VÁPENATÝ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VĚTŠÍ MNOŽSTVÍ – LEDV.KANEMY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75542"/>
                  </a:ext>
                </a:extLst>
              </a:tr>
            </a:tbl>
          </a:graphicData>
        </a:graphic>
      </p:graphicFrame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536FFAA-9C65-497A-ACAD-EE7E1A20B6C1}"/>
              </a:ext>
            </a:extLst>
          </p:cNvPr>
          <p:cNvCxnSpPr>
            <a:cxnSpLocks/>
          </p:cNvCxnSpPr>
          <p:nvPr/>
        </p:nvCxnSpPr>
        <p:spPr>
          <a:xfrm>
            <a:off x="4491430" y="2819038"/>
            <a:ext cx="1150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9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7D52C-0C96-458A-86B7-6E3D924A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" y="365125"/>
            <a:ext cx="10515600" cy="850933"/>
          </a:xfrm>
        </p:spPr>
        <p:txBody>
          <a:bodyPr/>
          <a:lstStyle/>
          <a:p>
            <a:pPr algn="ctr"/>
            <a:r>
              <a:rPr lang="cs-CZ" b="1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12D339-BDD2-4157-9CD6-A401DE25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216059"/>
            <a:ext cx="11095348" cy="4998612"/>
          </a:xfrm>
        </p:spPr>
        <p:txBody>
          <a:bodyPr/>
          <a:lstStyle/>
          <a:p>
            <a:r>
              <a:rPr lang="cs-CZ" dirty="0"/>
              <a:t>1</a:t>
            </a:r>
            <a:r>
              <a:rPr lang="cs-CZ" sz="2400" dirty="0"/>
              <a:t>. doplnit vzorce solí karboxylových kyselin</a:t>
            </a:r>
          </a:p>
          <a:p>
            <a:r>
              <a:rPr lang="cs-CZ" sz="2400" dirty="0"/>
              <a:t>2. vyřešit </a:t>
            </a:r>
            <a:r>
              <a:rPr lang="cs-CZ" sz="2400" dirty="0" err="1"/>
              <a:t>osmisměrku</a:t>
            </a:r>
            <a:r>
              <a:rPr lang="cs-CZ" sz="2400" dirty="0"/>
              <a:t> – zjistit a vysvětlit tajenku</a:t>
            </a:r>
          </a:p>
          <a:p>
            <a:pPr lvl="1"/>
            <a:r>
              <a:rPr lang="cs-CZ" sz="1600" dirty="0"/>
              <a:t>Vyškrtání je svislé(směr dolů i nahoru), pouze</a:t>
            </a:r>
          </a:p>
          <a:p>
            <a:pPr marL="457200" lvl="1" indent="0">
              <a:buNone/>
            </a:pPr>
            <a:r>
              <a:rPr lang="cs-CZ" sz="1600" dirty="0"/>
              <a:t> u 3 je jedno vyškrtání vodorovné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88F62E-6064-4138-9F92-E47937D59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2" t="22818" r="36134" b="23987"/>
          <a:stretch/>
        </p:blipFill>
        <p:spPr>
          <a:xfrm>
            <a:off x="1344891" y="2844700"/>
            <a:ext cx="4487159" cy="36481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E68B0F-42B1-4E28-B01C-F71D88301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85" t="22633" r="28743" b="7127"/>
          <a:stretch/>
        </p:blipFill>
        <p:spPr>
          <a:xfrm>
            <a:off x="6929482" y="1793065"/>
            <a:ext cx="5190242" cy="48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24000" y="1308240"/>
          <a:ext cx="8100390" cy="554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Kyselina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Místo výskytu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     kyselina octová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444500" indent="0" algn="l"/>
                      <a:r>
                        <a:rPr lang="cs-CZ" sz="2200" dirty="0"/>
                        <a:t>kyselina  </a:t>
                      </a:r>
                      <a:r>
                        <a:rPr lang="cs-CZ" sz="2200" baseline="0" dirty="0"/>
                        <a:t>citronová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     kyselina olejová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363538" indent="0" algn="l"/>
                      <a:r>
                        <a:rPr lang="cs-CZ" sz="2200" dirty="0"/>
                        <a:t>kyselina  máselná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363538" indent="0" algn="l">
                        <a:tabLst>
                          <a:tab pos="363538" algn="l"/>
                        </a:tabLst>
                      </a:pPr>
                      <a:r>
                        <a:rPr lang="cs-CZ" sz="2200" dirty="0"/>
                        <a:t>kyselina mravenčí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363538" indent="0" algn="l">
                        <a:tabLst>
                          <a:tab pos="174625" algn="l"/>
                        </a:tabLst>
                      </a:pPr>
                      <a:r>
                        <a:rPr lang="cs-CZ" sz="2200"/>
                        <a:t>kyselina </a:t>
                      </a:r>
                      <a:r>
                        <a:rPr lang="cs-CZ" sz="2200" dirty="0"/>
                        <a:t>šťavelová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7242048" cy="9361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2700" dirty="0" err="1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</a:rPr>
              <a:t>OPAKOVání</a:t>
            </a:r>
            <a:br>
              <a:rPr lang="cs-CZ" dirty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</a:rPr>
            </a:br>
            <a:r>
              <a:rPr lang="cs-CZ" sz="2800" dirty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můžete tyto kyseliny najít ?</a:t>
            </a:r>
            <a:br>
              <a:rPr lang="cs-CZ" sz="2800" dirty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2800" dirty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ln w="500">
                <a:noFill/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>
                <a:solidFill>
                  <a:srgbClr val="F4E7ED"/>
                </a:solidFill>
                <a:latin typeface="Trebuchet MS"/>
              </a:rPr>
              <a:pPr/>
              <a:t>2</a:t>
            </a:fld>
            <a:endParaRPr lang="cs-CZ">
              <a:solidFill>
                <a:srgbClr val="F4E7ED"/>
              </a:solidFill>
              <a:latin typeface="Trebuchet M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5640" y="98072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prstClr val="black"/>
                </a:solidFill>
                <a:latin typeface="Trebuchet MS"/>
              </a:rPr>
              <a:t>Spojte názvy kyselin se správným obrázkem:</a:t>
            </a:r>
          </a:p>
        </p:txBody>
      </p:sp>
      <p:pic>
        <p:nvPicPr>
          <p:cNvPr id="6" name="Obrázek 5" descr="OKL_Bzenecky_ocet[1].jpg">
            <a:hlinkClick r:id="rId2"/>
          </p:cNvPr>
          <p:cNvPicPr>
            <a:picLocks noChangeAspect="1"/>
          </p:cNvPicPr>
          <p:nvPr/>
        </p:nvPicPr>
        <p:blipFill>
          <a:blip r:embed="rId3"/>
          <a:srcRect l="18249" t="1892" r="18248" b="4183"/>
          <a:stretch>
            <a:fillRect/>
          </a:stretch>
        </p:blipFill>
        <p:spPr>
          <a:xfrm>
            <a:off x="7752184" y="3429000"/>
            <a:ext cx="897466" cy="792088"/>
          </a:xfrm>
          <a:prstGeom prst="rect">
            <a:avLst/>
          </a:prstGeom>
        </p:spPr>
      </p:pic>
      <p:pic>
        <p:nvPicPr>
          <p:cNvPr id="9" name="Obrázek 8" descr="máslo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6066000"/>
            <a:ext cx="1350000" cy="756000"/>
          </a:xfrm>
          <a:prstGeom prst="rect">
            <a:avLst/>
          </a:prstGeom>
        </p:spPr>
      </p:pic>
      <p:pic>
        <p:nvPicPr>
          <p:cNvPr id="8" name="Obrázek 7" descr="kopřiva.jp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177" y="2564904"/>
            <a:ext cx="1057361" cy="792000"/>
          </a:xfrm>
          <a:prstGeom prst="rect">
            <a:avLst/>
          </a:prstGeom>
        </p:spPr>
      </p:pic>
      <p:pic>
        <p:nvPicPr>
          <p:cNvPr id="10" name="Obrázek 9" descr="olej.jp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4193" y="4293096"/>
            <a:ext cx="781487" cy="792000"/>
          </a:xfrm>
          <a:prstGeom prst="rect">
            <a:avLst/>
          </a:prstGeom>
        </p:spPr>
      </p:pic>
      <p:pic>
        <p:nvPicPr>
          <p:cNvPr id="11" name="Obrázek 10" descr="stavelova.jpg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4152" y="5157192"/>
            <a:ext cx="1438800" cy="792000"/>
          </a:xfrm>
          <a:prstGeom prst="rect">
            <a:avLst/>
          </a:prstGeom>
        </p:spPr>
      </p:pic>
      <p:pic>
        <p:nvPicPr>
          <p:cNvPr id="12" name="Obrázek 11" descr="768lemon.jpg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4192" y="1772816"/>
            <a:ext cx="819720" cy="792000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>
            <a:off x="4295800" y="2132856"/>
            <a:ext cx="3168352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4295800" y="2132856"/>
            <a:ext cx="309634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4223792" y="3861048"/>
            <a:ext cx="3456384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4223792" y="4653136"/>
            <a:ext cx="3096344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4223792" y="2924944"/>
            <a:ext cx="3168352" cy="27363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4295800" y="5517232"/>
            <a:ext cx="2952328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151784" y="188640"/>
            <a:ext cx="3888432" cy="557808"/>
          </a:xfrm>
        </p:spPr>
        <p:txBody>
          <a:bodyPr>
            <a:normAutofit fontScale="90000"/>
          </a:bodyPr>
          <a:lstStyle/>
          <a:p>
            <a:r>
              <a:rPr lang="cs-CZ" dirty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Kapronová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6672064" y="836712"/>
            <a:ext cx="3995936" cy="4536504"/>
          </a:xfrm>
        </p:spPr>
        <p:txBody>
          <a:bodyPr>
            <a:norm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bezbarvá olejovitá kapalina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zápach kozla či propocených ponožek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součást rostlin a jejich plodů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>
                <a:solidFill>
                  <a:schemeClr val="bg1"/>
                </a:solidFill>
              </a:rPr>
              <a:t> 	=&gt; kozlíku lékařského</a:t>
            </a:r>
          </a:p>
          <a:p>
            <a:pPr marL="541338" indent="-3175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>
                <a:solidFill>
                  <a:schemeClr val="bg1"/>
                </a:solidFill>
              </a:rPr>
              <a:t>jinanu dvoulaločného    (ginkgo) </a:t>
            </a:r>
          </a:p>
          <a:p>
            <a:pPr marL="635000" indent="-6350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>
                <a:solidFill>
                  <a:schemeClr val="bg1"/>
                </a:solidFill>
              </a:rPr>
              <a:t>    </a:t>
            </a:r>
          </a:p>
          <a:p>
            <a:pPr marL="715963" indent="-71596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>
                <a:solidFill>
                  <a:schemeClr val="bg1"/>
                </a:solidFill>
              </a:rPr>
              <a:t>    =&gt; v malinách a   meruňkách</a:t>
            </a: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cs-CZ" sz="1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cs-CZ" sz="1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 2" pitchFamily="18" charset="2"/>
              <a:buChar char=""/>
            </a:pPr>
            <a:endParaRPr lang="cs-CZ" sz="1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 2" pitchFamily="18" charset="2"/>
              <a:buChar char=""/>
            </a:pPr>
            <a:endParaRPr lang="cs-CZ" sz="1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 2" pitchFamily="18" charset="2"/>
              <a:buChar char=""/>
            </a:pPr>
            <a:endParaRPr lang="cs-CZ" sz="1800" dirty="0"/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>
                <a:solidFill>
                  <a:srgbClr val="F4E7ED"/>
                </a:solidFill>
                <a:latin typeface="Trebuchet MS"/>
              </a:rPr>
              <a:pPr/>
              <a:t>3</a:t>
            </a:fld>
            <a:endParaRPr lang="cs-CZ" dirty="0">
              <a:solidFill>
                <a:srgbClr val="F4E7ED"/>
              </a:solidFill>
              <a:latin typeface="Trebuchet MS"/>
            </a:endParaRPr>
          </a:p>
        </p:txBody>
      </p:sp>
      <p:pic>
        <p:nvPicPr>
          <p:cNvPr id="11" name="Zástupný symbol pro obrázek 10" descr="kozel1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6679" b="16679"/>
          <a:stretch>
            <a:fillRect/>
          </a:stretch>
        </p:blipFill>
        <p:spPr>
          <a:xfrm>
            <a:off x="2207568" y="980728"/>
            <a:ext cx="4206240" cy="4206240"/>
          </a:xfrm>
        </p:spPr>
      </p:pic>
      <p:pic>
        <p:nvPicPr>
          <p:cNvPr id="6" name="Obrázek 5" descr="maseln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53" y="4725144"/>
            <a:ext cx="2571969" cy="1871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Obrázek 12" descr="červenec 1.- 8.7 06 023.jpg"/>
          <p:cNvPicPr>
            <a:picLocks noChangeAspect="1"/>
          </p:cNvPicPr>
          <p:nvPr/>
        </p:nvPicPr>
        <p:blipFill>
          <a:blip r:embed="rId6"/>
          <a:srcRect l="9838" r="14734" b="16921"/>
          <a:stretch>
            <a:fillRect/>
          </a:stretch>
        </p:blipFill>
        <p:spPr>
          <a:xfrm>
            <a:off x="1847528" y="5229200"/>
            <a:ext cx="165618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 descr="jinan.jp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44" y="3356992"/>
            <a:ext cx="1152128" cy="144363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672065" y="4975043"/>
          <a:ext cx="3659237" cy="172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emSketch" r:id="rId9" imgW="5300640" imgH="2084760" progId="ACD.ChemSketch.20">
                  <p:embed/>
                </p:oleObj>
              </mc:Choice>
              <mc:Fallback>
                <p:oleObj name="ChemSketch" r:id="rId9" imgW="5300640" imgH="2084760" progId="ACD.ChemSketch.20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5" y="4975043"/>
                        <a:ext cx="3659237" cy="1721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367808" y="188640"/>
            <a:ext cx="3429000" cy="557808"/>
          </a:xfrm>
        </p:spPr>
        <p:txBody>
          <a:bodyPr>
            <a:normAutofit/>
          </a:bodyPr>
          <a:lstStyle/>
          <a:p>
            <a:r>
              <a:rPr lang="cs-CZ" dirty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vinná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6816080" y="1196752"/>
            <a:ext cx="3429000" cy="4104456"/>
          </a:xfrm>
        </p:spPr>
        <p:txBody>
          <a:bodyPr>
            <a:norm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dikarboxylová kyselina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v hroznovém víně a jiném ovoci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Získává se při výrobě vína jako vedlejší produkt a má velký vliv na výslednou kvalitu vína.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v potravinářském průmyslu a vinařství</a:t>
            </a:r>
          </a:p>
        </p:txBody>
      </p:sp>
      <p:pic>
        <p:nvPicPr>
          <p:cNvPr id="16" name="Zástupný symbol pro obrázek 15" descr="hrvino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486" r="12486"/>
          <a:stretch>
            <a:fillRect/>
          </a:stretch>
        </p:blipFill>
        <p:spPr/>
      </p:pic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>
                <a:solidFill>
                  <a:srgbClr val="F4E7ED"/>
                </a:solidFill>
                <a:latin typeface="Trebuchet MS"/>
              </a:rPr>
              <a:pPr/>
              <a:t>4</a:t>
            </a:fld>
            <a:endParaRPr lang="cs-CZ">
              <a:solidFill>
                <a:srgbClr val="F4E7ED"/>
              </a:solidFill>
              <a:latin typeface="Trebuchet MS"/>
            </a:endParaRPr>
          </a:p>
        </p:txBody>
      </p:sp>
      <p:pic>
        <p:nvPicPr>
          <p:cNvPr id="6" name="Obrázek 5" descr="kysvinna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29" y="4653137"/>
            <a:ext cx="3187813" cy="2028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95800" y="188640"/>
            <a:ext cx="3575390" cy="557808"/>
          </a:xfrm>
        </p:spPr>
        <p:txBody>
          <a:bodyPr>
            <a:normAutofit fontScale="90000"/>
          </a:bodyPr>
          <a:lstStyle/>
          <a:p>
            <a:r>
              <a:rPr lang="cs-CZ" dirty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mandlová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6816080" y="1556792"/>
            <a:ext cx="3429000" cy="3215034"/>
          </a:xfrm>
        </p:spPr>
        <p:txBody>
          <a:bodyPr>
            <a:normAutofit/>
          </a:bodyPr>
          <a:lstStyle/>
          <a:p>
            <a:pPr marL="177800" indent="-177800"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v hořkých mandlích</a:t>
            </a:r>
          </a:p>
          <a:p>
            <a:pPr marL="177800" indent="-177800"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antibakteriální účinky</a:t>
            </a:r>
          </a:p>
          <a:p>
            <a:pPr marL="177800" indent="-177800"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použití: lékařství, kosmetický průmysl</a:t>
            </a:r>
          </a:p>
        </p:txBody>
      </p:sp>
      <p:pic>
        <p:nvPicPr>
          <p:cNvPr id="20" name="Zástupný symbol pro obrázek 19" descr="mandle1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6737" r="16737"/>
          <a:stretch>
            <a:fillRect/>
          </a:stretch>
        </p:blipFill>
        <p:spPr/>
      </p:pic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>
                <a:solidFill>
                  <a:srgbClr val="F4E7ED"/>
                </a:solidFill>
                <a:latin typeface="Trebuchet MS"/>
              </a:rPr>
              <a:pPr/>
              <a:t>5</a:t>
            </a:fld>
            <a:endParaRPr lang="cs-CZ">
              <a:solidFill>
                <a:srgbClr val="F4E7ED"/>
              </a:solidFill>
              <a:latin typeface="Trebuchet MS"/>
            </a:endParaRPr>
          </a:p>
        </p:txBody>
      </p:sp>
      <p:pic>
        <p:nvPicPr>
          <p:cNvPr id="6" name="Obrázek 5" descr="citronov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928" y="3933056"/>
            <a:ext cx="2162066" cy="2729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824193" y="3717033"/>
          <a:ext cx="243522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emSketch" r:id="rId6" imgW="2435400" imgH="2886480" progId="ACD.ChemSketch.20">
                  <p:embed/>
                </p:oleObj>
              </mc:Choice>
              <mc:Fallback>
                <p:oleObj name="ChemSketch" r:id="rId6" imgW="2435400" imgH="2886480" progId="ACD.ChemSketch.20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3" y="3717033"/>
                        <a:ext cx="2435225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7104112" y="5661248"/>
            <a:ext cx="324036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6913098" y="1988840"/>
            <a:ext cx="3429000" cy="4248472"/>
          </a:xfrm>
        </p:spPr>
        <p:txBody>
          <a:bodyPr>
            <a:no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nasycená dikarboxylová kyselina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v ovoci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>
                <a:solidFill>
                  <a:schemeClr val="bg1"/>
                </a:solidFill>
              </a:rPr>
              <a:t>     =&gt; angrešt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>
                <a:solidFill>
                  <a:schemeClr val="bg1"/>
                </a:solidFill>
              </a:rPr>
              <a:t>v citrátovém </a:t>
            </a:r>
            <a:r>
              <a:rPr lang="cs-CZ" sz="2200" b="1" dirty="0">
                <a:solidFill>
                  <a:schemeClr val="bg1"/>
                </a:solidFill>
              </a:rPr>
              <a:t>cyklu</a:t>
            </a: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>
                <a:solidFill>
                  <a:schemeClr val="bg1"/>
                </a:solidFill>
              </a:rPr>
              <a:t>    =&gt; přirozená součást živočišných a rostlinných tkání</a:t>
            </a: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>
                <a:solidFill>
                  <a:schemeClr val="bg1"/>
                </a:solidFill>
              </a:rPr>
              <a:t>   =&gt; regeneruje a omlazuje buňky</a:t>
            </a: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>
              <a:solidFill>
                <a:schemeClr val="bg1"/>
              </a:solidFill>
            </a:endParaRP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>
                <a:solidFill>
                  <a:schemeClr val="bg1"/>
                </a:solidFill>
              </a:rPr>
              <a:t>	  Co je to jantar ?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23792" y="188640"/>
            <a:ext cx="3754902" cy="557808"/>
          </a:xfrm>
        </p:spPr>
        <p:txBody>
          <a:bodyPr>
            <a:normAutofit fontScale="90000"/>
          </a:bodyPr>
          <a:lstStyle/>
          <a:p>
            <a:r>
              <a:rPr lang="cs-CZ" dirty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jantarová </a:t>
            </a:r>
          </a:p>
        </p:txBody>
      </p:sp>
      <p:pic>
        <p:nvPicPr>
          <p:cNvPr id="8" name="Zástupný symbol pro obrázek 7" descr="jantar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5894" b="5894"/>
          <a:stretch>
            <a:fillRect/>
          </a:stretch>
        </p:blipFill>
        <p:spPr/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>
                <a:solidFill>
                  <a:srgbClr val="F4E7ED"/>
                </a:solidFill>
                <a:latin typeface="Trebuchet MS"/>
              </a:rPr>
              <a:pPr/>
              <a:t>6</a:t>
            </a:fld>
            <a:endParaRPr lang="cs-CZ">
              <a:solidFill>
                <a:srgbClr val="F4E7ED"/>
              </a:solidFill>
              <a:latin typeface="Trebuchet MS"/>
            </a:endParaRPr>
          </a:p>
        </p:txBody>
      </p:sp>
      <p:pic>
        <p:nvPicPr>
          <p:cNvPr id="6" name="Obrázek 5" descr="jantarov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696" y="4509121"/>
            <a:ext cx="2808312" cy="2101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8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Obrázek 9" descr="otaznik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6121" y="5733256"/>
            <a:ext cx="525901" cy="720080"/>
          </a:xfrm>
          <a:prstGeom prst="rect">
            <a:avLst/>
          </a:prstGeom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608168" y="404664"/>
          <a:ext cx="2843808" cy="146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emSketch" r:id="rId7" imgW="3371040" imgH="1734480" progId="ACD.ChemSketch.20">
                  <p:embed/>
                </p:oleObj>
              </mc:Choice>
              <mc:Fallback>
                <p:oleObj name="ChemSketch" r:id="rId7" imgW="3371040" imgH="1734480" progId="ACD.ChemSketch.20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404664"/>
                        <a:ext cx="2843808" cy="1464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23792" y="188640"/>
            <a:ext cx="3816424" cy="557808"/>
          </a:xfrm>
        </p:spPr>
        <p:txBody>
          <a:bodyPr>
            <a:normAutofit fontScale="90000"/>
          </a:bodyPr>
          <a:lstStyle/>
          <a:p>
            <a:r>
              <a:rPr lang="cs-CZ" dirty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nikotinová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6888088" y="2276872"/>
            <a:ext cx="3429000" cy="4248472"/>
          </a:xfrm>
        </p:spPr>
        <p:txBody>
          <a:bodyPr>
            <a:norm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niacin či vitamin B3</a:t>
            </a:r>
          </a:p>
          <a:p>
            <a:pPr marL="627063" indent="-62706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>
                <a:solidFill>
                  <a:schemeClr val="bg1"/>
                </a:solidFill>
              </a:rPr>
              <a:t>   =&gt; nedostatek vitamínu </a:t>
            </a:r>
            <a:r>
              <a:rPr lang="cs-CZ" sz="2200" b="1" dirty="0" err="1">
                <a:solidFill>
                  <a:schemeClr val="bg1"/>
                </a:solidFill>
              </a:rPr>
              <a:t>B3</a:t>
            </a:r>
            <a:r>
              <a:rPr lang="cs-CZ" sz="2200" b="1" dirty="0">
                <a:solidFill>
                  <a:schemeClr val="bg1"/>
                </a:solidFill>
              </a:rPr>
              <a:t>:</a:t>
            </a:r>
          </a:p>
          <a:p>
            <a:pPr marL="627063" indent="-62706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>
                <a:solidFill>
                  <a:schemeClr val="bg1"/>
                </a:solidFill>
              </a:rPr>
              <a:t>		 nemoc </a:t>
            </a:r>
            <a:r>
              <a:rPr lang="cs-CZ" sz="2200" b="1" dirty="0" err="1">
                <a:solidFill>
                  <a:schemeClr val="bg1"/>
                </a:solidFill>
              </a:rPr>
              <a:t>pellagra</a:t>
            </a: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v obilovinách, kvasinkách, játrech a ledvinách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použití: lékařství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>
                <a:solidFill>
                  <a:schemeClr val="bg1"/>
                </a:solidFill>
              </a:rPr>
              <a:t>není v cigaretách !!!</a:t>
            </a:r>
          </a:p>
        </p:txBody>
      </p:sp>
      <p:pic>
        <p:nvPicPr>
          <p:cNvPr id="8" name="Zástupný symbol pro obrázek 7" descr="šípky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6654" r="16654"/>
          <a:stretch>
            <a:fillRect/>
          </a:stretch>
        </p:blipFill>
        <p:spPr/>
      </p:pic>
      <p:pic>
        <p:nvPicPr>
          <p:cNvPr id="9" name="Obrázek 8" descr="stop_koureni.gif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921" y="4221089"/>
            <a:ext cx="1019741" cy="1022425"/>
          </a:xfrm>
          <a:prstGeom prst="rect">
            <a:avLst/>
          </a:prstGeom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>
                <a:solidFill>
                  <a:srgbClr val="F4E7ED"/>
                </a:solidFill>
                <a:latin typeface="Trebuchet MS"/>
              </a:rPr>
              <a:pPr/>
              <a:t>7</a:t>
            </a:fld>
            <a:endParaRPr lang="cs-CZ">
              <a:solidFill>
                <a:srgbClr val="F4E7ED"/>
              </a:solidFill>
              <a:latin typeface="Trebuchet MS"/>
            </a:endParaRPr>
          </a:p>
        </p:txBody>
      </p:sp>
      <p:pic>
        <p:nvPicPr>
          <p:cNvPr id="10" name="Obrázek 9" descr="pellagra.jp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44" y="3356992"/>
            <a:ext cx="1295202" cy="116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kysnikotinova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9576" y="4869160"/>
            <a:ext cx="3096344" cy="1800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8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Obrázek 13" descr="vitamin B3.jpg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3553" y="3501008"/>
            <a:ext cx="2376263" cy="1435566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isometricOffAxis1Right"/>
            <a:lightRig rig="threePt" dir="t"/>
          </a:scene3d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608169" y="188641"/>
          <a:ext cx="28162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emSketch" r:id="rId12" imgW="2816280" imgH="1972080" progId="ACD.ChemSketch.20">
                  <p:embed/>
                </p:oleObj>
              </mc:Choice>
              <mc:Fallback>
                <p:oleObj name="ChemSketch" r:id="rId12" imgW="2816280" imgH="1972080" progId="ACD.ChemSketch.20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9" y="188641"/>
                        <a:ext cx="281622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7CD8C-E922-4F1D-AB3B-16353912F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Soli karboxylových kyselin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BBDADE-301A-4042-BA24-986E5F5640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09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24E41-D132-4092-9188-8ED9D3A7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Vznik solí karboxylových kyselin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53D23B-64E8-4F9C-A00E-FF1A68A4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reakcí karboxylové kyseliny a zásady (hydroxidu sodného)</a:t>
            </a:r>
          </a:p>
          <a:p>
            <a:r>
              <a:rPr lang="cs-CZ" dirty="0"/>
              <a:t>reakcí = </a:t>
            </a:r>
            <a:r>
              <a:rPr lang="cs-CZ" b="1" dirty="0"/>
              <a:t>NEUTRALIZACÍ</a:t>
            </a:r>
          </a:p>
          <a:p>
            <a:r>
              <a:rPr lang="cs-CZ" dirty="0"/>
              <a:t>při reakci vzniká  SŮL A VODA		SŮL= IONTOVÁ SLOUČENINA</a:t>
            </a:r>
          </a:p>
          <a:p>
            <a:r>
              <a:rPr lang="cs-CZ" dirty="0">
                <a:solidFill>
                  <a:srgbClr val="FF0000"/>
                </a:solidFill>
              </a:rPr>
              <a:t>KYSELINA</a:t>
            </a:r>
            <a:r>
              <a:rPr lang="cs-CZ" dirty="0"/>
              <a:t> +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ZÁSADA  </a:t>
            </a:r>
            <a:r>
              <a:rPr lang="cs-CZ" dirty="0"/>
              <a:t>                                   </a:t>
            </a:r>
            <a:r>
              <a:rPr lang="cs-CZ" dirty="0">
                <a:solidFill>
                  <a:srgbClr val="FFFF00"/>
                </a:solidFill>
              </a:rPr>
              <a:t>SŮL</a:t>
            </a:r>
            <a:r>
              <a:rPr lang="cs-CZ" dirty="0"/>
              <a:t>  + VODA</a:t>
            </a:r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E12C858-2E7E-42C1-9671-625553FFD0C7}"/>
              </a:ext>
            </a:extLst>
          </p:cNvPr>
          <p:cNvCxnSpPr>
            <a:cxnSpLocks/>
          </p:cNvCxnSpPr>
          <p:nvPr/>
        </p:nvCxnSpPr>
        <p:spPr>
          <a:xfrm>
            <a:off x="4392891" y="3610466"/>
            <a:ext cx="2422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5477E11C-54CC-4C2A-90C6-D34213EC6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98" t="44948" r="44098" b="30722"/>
          <a:stretch/>
        </p:blipFill>
        <p:spPr>
          <a:xfrm>
            <a:off x="2578230" y="3885483"/>
            <a:ext cx="6052009" cy="28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049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hatý">
  <a:themeElements>
    <a:clrScheme name="Vlastní 9">
      <a:dk1>
        <a:sysClr val="windowText" lastClr="000000"/>
      </a:dk1>
      <a:lt1>
        <a:sysClr val="window" lastClr="FFFFFF"/>
      </a:lt1>
      <a:dk2>
        <a:srgbClr val="E2A7C8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558</Words>
  <Application>Microsoft Office PowerPoint</Application>
  <PresentationFormat>Širokoúhlá obrazovka</PresentationFormat>
  <Paragraphs>143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Wingdings</vt:lpstr>
      <vt:lpstr>Wingdings 2</vt:lpstr>
      <vt:lpstr>Motiv Office</vt:lpstr>
      <vt:lpstr>Bohatý</vt:lpstr>
      <vt:lpstr>ChemSketch</vt:lpstr>
      <vt:lpstr>Opakování karboxylových kyselin-PŘIŘAĎ</vt:lpstr>
      <vt:lpstr>OPAKOVání Kde můžete tyto kyseliny najít ?  </vt:lpstr>
      <vt:lpstr>Kyselina Kapronová</vt:lpstr>
      <vt:lpstr>Kyselina vinná </vt:lpstr>
      <vt:lpstr>Kyselina mandlová</vt:lpstr>
      <vt:lpstr>Kyselina jantarová </vt:lpstr>
      <vt:lpstr>Kyselina nikotinová </vt:lpstr>
      <vt:lpstr>Soli karboxylových kyselin</vt:lpstr>
      <vt:lpstr>Vznik solí karboxylových kyselin</vt:lpstr>
      <vt:lpstr>STEREAN SODNÝ A PALMITAN SODNÝ</vt:lpstr>
      <vt:lpstr>OCTAN HLINITÝ</vt:lpstr>
      <vt:lpstr>GLUTAMAN SODNÝ</vt:lpstr>
      <vt:lpstr>Benzoan sodný</vt:lpstr>
      <vt:lpstr>ŠŤAVELAN vápenatý</vt:lpstr>
      <vt:lpstr>Vzorce solí do sešitu</vt:lpstr>
      <vt:lpstr>Doplnění karboxylových kyselin- zápis do sešitu</vt:lpstr>
      <vt:lpstr>Soli karboxylových kyselin - zápis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 karboxylových kyselin</dc:title>
  <dc:creator>Dagmar Hegrová</dc:creator>
  <cp:lastModifiedBy>Zbyněk Koláčný</cp:lastModifiedBy>
  <cp:revision>14</cp:revision>
  <dcterms:created xsi:type="dcterms:W3CDTF">2021-01-06T16:58:04Z</dcterms:created>
  <dcterms:modified xsi:type="dcterms:W3CDTF">2021-01-07T09:31:37Z</dcterms:modified>
</cp:coreProperties>
</file>